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450" r:id="rId2"/>
    <p:sldId id="451" r:id="rId3"/>
    <p:sldId id="452" r:id="rId4"/>
    <p:sldId id="453" r:id="rId5"/>
    <p:sldId id="457" r:id="rId6"/>
    <p:sldId id="454" r:id="rId7"/>
    <p:sldId id="455" r:id="rId8"/>
    <p:sldId id="456" r:id="rId9"/>
    <p:sldId id="463" r:id="rId10"/>
    <p:sldId id="458" r:id="rId11"/>
    <p:sldId id="459" r:id="rId12"/>
    <p:sldId id="467" r:id="rId13"/>
    <p:sldId id="468" r:id="rId14"/>
    <p:sldId id="460" r:id="rId15"/>
    <p:sldId id="469" r:id="rId16"/>
    <p:sldId id="462" r:id="rId17"/>
    <p:sldId id="461" r:id="rId18"/>
    <p:sldId id="470" r:id="rId19"/>
    <p:sldId id="471" r:id="rId20"/>
    <p:sldId id="464" r:id="rId21"/>
    <p:sldId id="465" r:id="rId22"/>
    <p:sldId id="466" r:id="rId2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046" autoAdjust="0"/>
    <p:restoredTop sz="85756" autoAdjust="0"/>
  </p:normalViewPr>
  <p:slideViewPr>
    <p:cSldViewPr snapToGrid="0">
      <p:cViewPr varScale="1">
        <p:scale>
          <a:sx n="73" d="100"/>
          <a:sy n="73" d="100"/>
        </p:scale>
        <p:origin x="352" y="168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Photonics Process Maturing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61A100F-5077-F0BE-95E4-BF30D206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01" y="1307361"/>
            <a:ext cx="10068398" cy="475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3B8F-BCB7-3CB4-59E6-30D50B3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and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AEAF-88CF-6984-0200-5188F838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7" y="1617663"/>
            <a:ext cx="11248645" cy="42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7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FEAA-D2F6-42C2-B78B-9E83F65E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Photonic-Enabled Resource Disaggregation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CEAC0-C7E6-6B40-870D-A4C0C49A5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D641C5-BCCF-57E4-D4E2-8FB0F789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1" y="1381620"/>
            <a:ext cx="9634537" cy="475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7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FFCD-D81D-2BC2-AABF-10A1BEB2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Local HBMs with Optical I/O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E525F49-E3B6-9A08-CC4D-C10876CB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64" y="1380226"/>
            <a:ext cx="7175672" cy="47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7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28A3-7052-4F1A-5459-5E764A41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835FB-4DAC-671C-C21E-571C9EE3A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EF50E026-C22C-CBE2-959E-2F2D41E7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14" y="824863"/>
            <a:ext cx="6061630" cy="53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5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C24B-4617-B0BF-FE18-60E12DFA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Comb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AE63D-DC49-85B7-BA7D-86310276D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C2DB4A-1D38-9856-879A-DA871775B1CD}"/>
              </a:ext>
            </a:extLst>
          </p:cNvPr>
          <p:cNvGrpSpPr/>
          <p:nvPr/>
        </p:nvGrpSpPr>
        <p:grpSpPr>
          <a:xfrm>
            <a:off x="1707393" y="2372665"/>
            <a:ext cx="6805539" cy="2991158"/>
            <a:chOff x="5007210" y="130752"/>
            <a:chExt cx="6805539" cy="2991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9F85C-B76E-53D6-8D88-B3BD12D85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086085" y="130752"/>
              <a:ext cx="4726664" cy="26587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8F2A6B-134E-98F8-3401-8722B999E5A4}"/>
                </a:ext>
              </a:extLst>
            </p:cNvPr>
            <p:cNvSpPr txBox="1"/>
            <p:nvPr/>
          </p:nvSpPr>
          <p:spPr>
            <a:xfrm>
              <a:off x="6002675" y="353463"/>
              <a:ext cx="974947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Driver EIC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AC9543-650E-DA1F-5924-5708F8E1E3D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096359" y="360458"/>
              <a:ext cx="0" cy="283464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4BA861-1344-2F05-93F2-A7A4611C377D}"/>
                </a:ext>
              </a:extLst>
            </p:cNvPr>
            <p:cNvSpPr txBox="1"/>
            <p:nvPr/>
          </p:nvSpPr>
          <p:spPr>
            <a:xfrm>
              <a:off x="5985043" y="822221"/>
              <a:ext cx="992579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Metal RDL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E7B0B4-F59D-C5E8-7B68-EC988690DF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627" y="970948"/>
              <a:ext cx="28346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831D9A-B365-EDEB-3613-478F52F97D83}"/>
                </a:ext>
              </a:extLst>
            </p:cNvPr>
            <p:cNvSpPr txBox="1"/>
            <p:nvPr/>
          </p:nvSpPr>
          <p:spPr>
            <a:xfrm>
              <a:off x="5007210" y="1919443"/>
              <a:ext cx="197041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  <a:r>
                <a:rPr lang="en-US" sz="1333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1333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 Comb Generator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47E482-5274-F353-6E01-04A1EE7B139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954626" y="1887839"/>
              <a:ext cx="420624" cy="15483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995474-EC53-562D-F03A-6CDEDA825245}"/>
                </a:ext>
              </a:extLst>
            </p:cNvPr>
            <p:cNvSpPr txBox="1"/>
            <p:nvPr/>
          </p:nvSpPr>
          <p:spPr>
            <a:xfrm>
              <a:off x="7999957" y="2824456"/>
              <a:ext cx="1609736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Si Microresonators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A15911-A840-EDB0-25EE-78940790C0D9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6954627" y="2130689"/>
              <a:ext cx="320040" cy="117812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57BEAA-7C37-F3BB-14DC-607A13F36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627" y="1707435"/>
              <a:ext cx="45435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C71F5-EA9E-246D-4146-012FCBB724D7}"/>
                </a:ext>
              </a:extLst>
            </p:cNvPr>
            <p:cNvSpPr txBox="1"/>
            <p:nvPr/>
          </p:nvSpPr>
          <p:spPr>
            <a:xfrm>
              <a:off x="5178157" y="1554880"/>
              <a:ext cx="1798890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Doped Silicon Heater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E7F8D-79EF-91DB-E54A-9599AB30596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655819" y="2824456"/>
              <a:ext cx="914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41EDB-CFB5-5C79-A4C9-5B5317E00F6C}"/>
                </a:ext>
              </a:extLst>
            </p:cNvPr>
            <p:cNvCxnSpPr>
              <a:cxnSpLocks/>
            </p:cNvCxnSpPr>
            <p:nvPr/>
          </p:nvCxnSpPr>
          <p:spPr>
            <a:xfrm>
              <a:off x="9124187" y="2642615"/>
              <a:ext cx="0" cy="22756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42C785-2CAE-F40E-4378-F6B54090C043}"/>
                </a:ext>
              </a:extLst>
            </p:cNvPr>
            <p:cNvSpPr txBox="1"/>
            <p:nvPr/>
          </p:nvSpPr>
          <p:spPr>
            <a:xfrm>
              <a:off x="9804445" y="2824456"/>
              <a:ext cx="1332416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3" dirty="0">
                  <a:latin typeface="Arial" panose="020B0604020202020204" pitchFamily="34" charset="0"/>
                  <a:cs typeface="Arial" panose="020B0604020202020204" pitchFamily="34" charset="0"/>
                </a:rPr>
                <a:t>Photodetectors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026D26-78E3-65E7-A2DC-B40CC4805B1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346" y="2734925"/>
              <a:ext cx="0" cy="135251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AEECA9-F0BF-2D74-34B1-0DEF9AE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718" y="2605881"/>
              <a:ext cx="0" cy="264295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802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487C-F119-C08C-0511-DA4AE267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Spectral-Flat Comb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5EA3F-EE9A-A0CA-5D98-BBFC1145A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several diagrams&#10;&#10;AI-generated content may be incorrect.">
            <a:extLst>
              <a:ext uri="{FF2B5EF4-FFF2-40B4-BE49-F238E27FC236}">
                <a16:creationId xmlns:a16="http://schemas.microsoft.com/office/drawing/2014/main" id="{E6682ECC-F8D8-7F44-30ED-F5FFDEB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3" y="1920090"/>
            <a:ext cx="10709835" cy="41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23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BED8-D07C-EBFC-BA41-3DB75404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Photonic Interposer and Laser Co-Packaging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7900E-F543-FB90-EF47-F9C2035CC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5EF05-ABCA-D59A-DD9E-05A36048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60" y="1835278"/>
            <a:ext cx="9737080" cy="40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1DE8-60A1-D7EE-D609-C5792B57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to 32 Tb/s/mm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BBA02-6252-0C6E-F0AD-FF4DD6995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split screen&#10;&#10;Description automatically generated">
            <a:extLst>
              <a:ext uri="{FF2B5EF4-FFF2-40B4-BE49-F238E27FC236}">
                <a16:creationId xmlns:a16="http://schemas.microsoft.com/office/drawing/2014/main" id="{11622DA4-9EC6-0B5C-C8E0-48061877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3" y="643350"/>
            <a:ext cx="5672137" cy="557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62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D093-E61E-8943-C30F-A65E0EBF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ECB93-AE24-A206-0932-579202E69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mputer program with a few different options&#10;&#10;AI-generated content may be incorrect.">
            <a:extLst>
              <a:ext uri="{FF2B5EF4-FFF2-40B4-BE49-F238E27FC236}">
                <a16:creationId xmlns:a16="http://schemas.microsoft.com/office/drawing/2014/main" id="{09F9C267-8F79-300C-18C8-8D536D77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73" y="2151924"/>
            <a:ext cx="9439654" cy="32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17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6AFA-1B0A-99FC-1DA6-E456D097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Breakdown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81865-51EC-9A94-D170-FB6C9CD7B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C99BA-8EF7-0304-5F81-E0BD56C9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07" y="753168"/>
            <a:ext cx="4537959" cy="53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4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13F19-36D1-A8AF-FF23-0F88E6F5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Cedar 300 mm Wafer </a:t>
            </a:r>
            <a:r>
              <a:rPr lang="en-US" dirty="0" err="1"/>
              <a:t>Tapeout</a:t>
            </a:r>
            <a:r>
              <a:rPr lang="en-US" dirty="0"/>
              <a:t> (Nov. 2011)</a:t>
            </a:r>
          </a:p>
        </p:txBody>
      </p:sp>
      <p:pic>
        <p:nvPicPr>
          <p:cNvPr id="4" name="Picture 3" descr="A group of white square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E9893B-CF75-1B34-D449-1FF44698DC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231" y="979941"/>
            <a:ext cx="10335537" cy="53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7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2914-7377-1213-CA60-E477F336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Broadcasting and Switching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3629E-311D-E062-8BDE-D44435DA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07" y="2315737"/>
            <a:ext cx="11677553" cy="31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0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2844-4CDE-B7BE-A545-2E840E79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Reconfigurable Multi-Port Transceiver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D21DB-4E5B-774F-9C1C-220D38537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DB98C-4D4D-EA21-5BEA-2B392AB0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2" y="1381620"/>
            <a:ext cx="11655791" cy="4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1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898A-29FC-743A-1EEF-7D66483D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29F3D-94C9-1602-A50A-EF882D990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7C502-59A8-F5A6-B4CD-5C757ED4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75" y="691014"/>
            <a:ext cx="7549849" cy="566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7D56-F03E-4DAF-6D0C-5B59C320711E}"/>
              </a:ext>
            </a:extLst>
          </p:cNvPr>
          <p:cNvSpPr txBox="1"/>
          <p:nvPr/>
        </p:nvSpPr>
        <p:spPr>
          <a:xfrm>
            <a:off x="9972920" y="4772025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Wim Bogaerts</a:t>
            </a:r>
          </a:p>
        </p:txBody>
      </p:sp>
    </p:spTree>
    <p:extLst>
      <p:ext uri="{BB962C8B-B14F-4D97-AF65-F5344CB8AC3E}">
        <p14:creationId xmlns:p14="http://schemas.microsoft.com/office/powerpoint/2010/main" val="1314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130C-0F46-815D-85F1-58D76B2A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Oak 300 mm Wafer </a:t>
            </a:r>
            <a:r>
              <a:rPr lang="en-US" dirty="0" err="1"/>
              <a:t>Tapeout</a:t>
            </a:r>
            <a:r>
              <a:rPr lang="en-US" dirty="0"/>
              <a:t> (Sep. 2022)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D597942-48AB-1D8C-D818-DD4A27E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55" y="1302298"/>
            <a:ext cx="9463489" cy="49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2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181B2-92D3-EFAB-178B-93DA6E9DB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15EF-D00D-2DF0-76C8-BDEC853D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Willow 300 mm Wafer </a:t>
            </a:r>
            <a:r>
              <a:rPr lang="en-US" dirty="0" err="1"/>
              <a:t>Tapeout</a:t>
            </a:r>
            <a:r>
              <a:rPr lang="en-US" dirty="0"/>
              <a:t> (Nov. 2023)</a:t>
            </a:r>
          </a:p>
        </p:txBody>
      </p:sp>
      <p:pic>
        <p:nvPicPr>
          <p:cNvPr id="3" name="Picture 2" descr="A computer graphic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E59805B-8A5C-B990-6B3A-7A7767EFA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69" y="1145128"/>
            <a:ext cx="10377862" cy="50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2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179E-0A0C-5EF6-1FB8-FDCF4975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Microdisk Modulators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8459B5-63E3-D33F-B47B-FD27A4A2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86" y="1381620"/>
            <a:ext cx="9925028" cy="47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B906639-D95D-B12B-88C9-A1A31058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164" y="824863"/>
            <a:ext cx="6911954" cy="5327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5B274-74B1-8029-1BF3-490514B4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Interleaver Tuning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607B0-5B45-AAEF-A9AB-07FB8BA3B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photocurrent for multiple cases</a:t>
            </a:r>
          </a:p>
          <a:p>
            <a:endParaRPr lang="en-US" dirty="0"/>
          </a:p>
          <a:p>
            <a:r>
              <a:rPr lang="en-US" dirty="0"/>
              <a:t>Need additional monitoring structure</a:t>
            </a:r>
          </a:p>
        </p:txBody>
      </p:sp>
    </p:spTree>
    <p:extLst>
      <p:ext uri="{BB962C8B-B14F-4D97-AF65-F5344CB8AC3E}">
        <p14:creationId xmlns:p14="http://schemas.microsoft.com/office/powerpoint/2010/main" val="368144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1B1E-9E1B-1C7E-C001-4155420E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Interleaver Tuning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E7568-0079-4E7F-1D32-6C63EF0C7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A3636-307F-71B0-2D1B-3F0C293C55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3BE78-E27B-EB41-A6CA-6BCB06F08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D28FE-01E9-0400-4BED-4C9601BA9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6AA63-6725-2911-AF7F-2709B53642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5972A-9983-C65D-EBB3-2486227C05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9A46A6-B4BE-BBCA-B86D-84DFDD4BEAC7}"/>
              </a:ext>
            </a:extLst>
          </p:cNvPr>
          <p:cNvSpPr txBox="1"/>
          <p:nvPr/>
        </p:nvSpPr>
        <p:spPr>
          <a:xfrm>
            <a:off x="308307" y="5899620"/>
            <a:ext cx="578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line is an optimization run with a different starting point for demonstrating tuning robustness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C84E50-5F86-0955-F703-A48D04FAAD21}"/>
              </a:ext>
            </a:extLst>
          </p:cNvPr>
          <p:cNvGrpSpPr/>
          <p:nvPr/>
        </p:nvGrpSpPr>
        <p:grpSpPr>
          <a:xfrm>
            <a:off x="311972" y="950520"/>
            <a:ext cx="5465082" cy="4918323"/>
            <a:chOff x="311971" y="950520"/>
            <a:chExt cx="5784029" cy="52053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7404A4-3849-28FE-86B4-FCB125C51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71" y="989157"/>
              <a:ext cx="5784029" cy="487968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CF30BA-8B53-F663-C1F8-43B37E7DC3AD}"/>
                </a:ext>
              </a:extLst>
            </p:cNvPr>
            <p:cNvSpPr txBox="1"/>
            <p:nvPr/>
          </p:nvSpPr>
          <p:spPr>
            <a:xfrm>
              <a:off x="1047735" y="5817327"/>
              <a:ext cx="400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Dot: </a:t>
              </a:r>
              <a:r>
                <a:rPr lang="en-US" sz="1600" dirty="0"/>
                <a:t>initial voltage       </a:t>
              </a:r>
              <a:r>
                <a:rPr lang="en-US" sz="1600" b="1" dirty="0"/>
                <a:t>Star: </a:t>
              </a:r>
              <a:r>
                <a:rPr lang="en-US" sz="1600" dirty="0"/>
                <a:t>final voltage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9C815-5CB2-694C-8F00-B5D9FCAB3C87}"/>
                </a:ext>
              </a:extLst>
            </p:cNvPr>
            <p:cNvSpPr/>
            <p:nvPr/>
          </p:nvSpPr>
          <p:spPr>
            <a:xfrm>
              <a:off x="440245" y="950520"/>
              <a:ext cx="5138671" cy="363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Step-by-step PD current evolution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2F21DD-43FF-EB1B-BFBF-27E3CBAF4530}"/>
                </a:ext>
              </a:extLst>
            </p:cNvPr>
            <p:cNvSpPr txBox="1"/>
            <p:nvPr/>
          </p:nvSpPr>
          <p:spPr>
            <a:xfrm>
              <a:off x="1399721" y="4468639"/>
              <a:ext cx="3219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PD current heatmap w/ monitor MZI voltage found to be 0.8V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FF4267-BD77-DEE9-4339-39AAFD46D2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8775B7-02E7-0AF2-A55A-1FE923ACCD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E55D47-68BD-2EB6-2F99-93CC49A015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2AE67D-6D0B-63F9-13E3-0DAEAF854C2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2B729-9A62-CE86-CB27-6C34A9487CE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F95C6-5FA4-28E7-55C4-C0EC53DB7D3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229A53-B6DE-9BBC-DF9D-877890AD5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750D17-5638-A646-2232-B91EBC0DDEA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102218-3189-124F-40F5-F1DAB203BA5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86" y="916904"/>
            <a:ext cx="5009879" cy="50098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264A6E-11D0-A177-AB23-7AE6400E417A}"/>
              </a:ext>
            </a:extLst>
          </p:cNvPr>
          <p:cNvSpPr txBox="1"/>
          <p:nvPr/>
        </p:nvSpPr>
        <p:spPr>
          <a:xfrm>
            <a:off x="7315366" y="5868843"/>
            <a:ext cx="370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Spectral evolution corresponding to the highlighted yellow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4D20-DF72-296C-A3E1-DA09212B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Undercut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CF4A83-EA98-3438-6C73-60C24D0D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19" y="985838"/>
            <a:ext cx="10716014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F20-F774-4569-F71F-ACC0F2C7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Link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6A2ED-74C9-1D06-51D1-C5D28DB26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0071A-1E00-F28D-1084-B0182A40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93" y="2151749"/>
            <a:ext cx="10910753" cy="28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56407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72070</TotalTime>
  <Words>164</Words>
  <Application>Microsoft Macintosh PowerPoint</Application>
  <PresentationFormat>Widescreen</PresentationFormat>
  <Paragraphs>35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Noto Sans Symbols</vt:lpstr>
      <vt:lpstr>Arial</vt:lpstr>
      <vt:lpstr>Tahoma</vt:lpstr>
      <vt:lpstr>Landscape</vt:lpstr>
      <vt:lpstr>Silicon Photonics Process Maturing</vt:lpstr>
      <vt:lpstr>Cedar 300 mm Wafer Tapeout (Nov. 2011)</vt:lpstr>
      <vt:lpstr>Oak 300 mm Wafer Tapeout (Sep. 2022)</vt:lpstr>
      <vt:lpstr>Willow 300 mm Wafer Tapeout (Nov. 2023)</vt:lpstr>
      <vt:lpstr>Custom Microdisk Modulators</vt:lpstr>
      <vt:lpstr>Interleaver Tuning Challenge</vt:lpstr>
      <vt:lpstr>Interleaver Tuning Demonstration</vt:lpstr>
      <vt:lpstr>Thermal Undercut</vt:lpstr>
      <vt:lpstr>Full Link Simulation</vt:lpstr>
      <vt:lpstr>MCP and Platform</vt:lpstr>
      <vt:lpstr>Photonic-Enabled Resource Disaggregation</vt:lpstr>
      <vt:lpstr>Replacing Local HBMs with Optical I/O</vt:lpstr>
      <vt:lpstr>PowerPoint Presentation</vt:lpstr>
      <vt:lpstr>On-Chip Comb Integration</vt:lpstr>
      <vt:lpstr>Spectral-Flat Comb</vt:lpstr>
      <vt:lpstr>Active Photonic Interposer and Laser Co-Packaging</vt:lpstr>
      <vt:lpstr>Pathway to 32 Tb/s/mm</vt:lpstr>
      <vt:lpstr>PowerPoint Presentation</vt:lpstr>
      <vt:lpstr>Energy Breakdown</vt:lpstr>
      <vt:lpstr>Optical Broadcasting and Switching</vt:lpstr>
      <vt:lpstr>Reconfigurable Multi-Port Transceiver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1530</cp:revision>
  <dcterms:modified xsi:type="dcterms:W3CDTF">2025-03-11T03:14:39Z</dcterms:modified>
</cp:coreProperties>
</file>